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59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4439" autoAdjust="0"/>
  </p:normalViewPr>
  <p:slideViewPr>
    <p:cSldViewPr snapToGrid="0">
      <p:cViewPr varScale="1">
        <p:scale>
          <a:sx n="76" d="100"/>
          <a:sy n="76" d="100"/>
        </p:scale>
        <p:origin x="17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9C39F-3901-4CBA-A80F-4B0D3569D87A}" type="datetimeFigureOut">
              <a:rPr lang="en-US" smtClean="0"/>
              <a:t>3/25/2021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933BF-5A18-47D1-94B5-DB382BEF4A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first 5 Modules of this MCM-6 GCSA Employee Training series covered the municipal operation topics mentioned in the OKR04 permit.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many cities and some counties also have other types of operations or provide certain community services that can also create pollution and impact water quality.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final MCM-5 training module covers pollution from these “extra” municipal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6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of the 29 “Sectors” of industrial activities in the OKR05 permit is for certain municipally owned and operated landfills.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specific qualifying provision from OKR05 is listed in the slide above.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a municipal landfill does not meet this OKR05 coverage qualification, then OKR04’s MCM-6 requirements apply to the landfill.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landfill operator or manager should be cooperating with the city’s Stormwater Manager to implement all MCM-6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MCM-6 has general requirements for all city operations; they are not broken down by specific facility type.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Therefore, general BMP deployment requirements to prevent pollution in runoff apply, including inspections.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MCM-6 operation has the flexibility to deploy those BMPs most suited to local conditions; they are not specifically prescripted in OKR04.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0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Detention / retention basins have been a maintenance and management problem for MS4 permittees for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OKR04 refers collectively to these as “flood management projects”, but most cities think of these as the detention basins built regionally or within residential subdivisions.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years past cities assumed ownership of detention basins within subdivisions, and they often constructed regional basins with public funds.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over the past 20 years, most cities now require the residential subdivision’s Home Owners Association (HOA) to retain ownership and responsibility for the basins they own.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poses a problem for OKR04 permittees who have a permit requirement to assess impacts of new and existing flood management projects in 303(d) watersheds.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Since most MS4s have a combination of municipally-owned basins and privately owned basins, different compliance strategies must be used between the two.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most common pollutants associated with detention basins are sediment, nutrients and bacteria, which can impact both the influent and outflow from the basins.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Complying with these OKR04 requirements will involve inspections, making water quality protection upgrades and educating homeowners about pollution controls.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Both private and municipally owned basins will fall under OKR04’s 303(d) and MCM-6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2021 OKR04 permit has new requirements for Low Impact Development (LID) under the 5</a:t>
            </a:r>
            <a:r>
              <a:rPr lang="en-US" baseline="30000" dirty="0"/>
              <a:t>th</a:t>
            </a:r>
            <a:r>
              <a:rPr lang="en-US" dirty="0"/>
              <a:t> MCM for “Post-Construction” in new development and re-development.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Inevitably, the MS4 can expect to have new structural LID facilities such as rain gardens implemented within the MS4 area, including both private and municipally owned systems.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range in size of LID systems and structures can be as small as a simple house rain garden to a subdivision LID network of bioswales, water quality basins and constructed wetlands.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Ownership as private or public will dictate how the MS4 approaches pollution control from LID systems and performs inspections and exercises authority over LID system maintenance.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Municipally owned LID systems will fall under both OKR04’s MCM-5 and MCM-6 requirements, but private LID will fall under just OKR04’s MCM-5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3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concludes the last of 6 annotated PowerPoint (aPPT) Modules for local MCM-6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Training Presentations 2 through 5 covered the training subjects listed in the OKR04 permit.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final Presentation 6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covered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facilities that may be owned by GCSA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INCOG expects to be able to return to physical half-day GCSA Employee Training Workshops in the second half of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interim period, INCOG will continue to prepare annotated PowerPoints (aPPTs) for local staff training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8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the many years of managing GCSA, the goal of INCOG has been to offer presentations in GCSA Employee Training Workshops on the MCM-6 training required in OKR04.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COVID-19 pandemic prevented all workshop meetings in 2020 and the first half of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a substitute, INCOG has prepared these 6 modules to cover the same training material that would have been offered in workshops.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GCSA Member can use each of these modules for local training, either as a simple PowerPoint, or viewing each slide with its notes.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INCOG plans to return to workshops in the second half of 2021, but MCM-6 topics will not be re-presented until sometime in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7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the years, INCOG has received questions about these various “other” types of municipal operations and what requirements are in OKR04 for each of these.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final module collects all into a single presentation.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activities can generate pollution problems that can be addressed effectively with standard BMPs designed to control pollution in stormwater.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1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cities own and operate community pools.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a surprising amount of maintenance required, much of which that can generate toxic pollutants which require BMPs to control.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same types of pollution are associated with private backyard pools, but municipal pools are of course much larger in scale.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slide lists potential sources of pollution from operation and maintenance that require BMPs and diligence to control pollution.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goal of these BMPs is to prevent chemicals and even the pool water itself from entering streets, culverts, ditches and creeks.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spills and chemical releases, solids and liquids, should be cleaned up immediately and the material disposed of properly.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Your supervisor should have formal procedures for all spill cleanup procedures and disposal methods.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Remember, some pool chemicals can evaporate quickly creating toxic fumes, so personal safety must be assured by adequate training in safe chemical handling.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GCSA members now own and operate recreational splash pads at city parks. These are very popular and well attended each year, but they can pose environmental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3 operational types: flow through, recirculate and irrigation, and each has its own operational practices and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most important operational public health consideration is maintaining disinfection of the water to kill potential pathogenic organisms that grow in warm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3 pathogen types that have been associated with community splash pads: N. fowleri (a very infectious amoeba), Cryptosporidium, and a variety of bacteria and viruses.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While splash pad infections around the country are rare, it is important that cities maintain disinfection of splash pad water, and this involves use of chemicals.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same plumbing, runoff and spill release concerns of pools applies to splash pads.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Operators should be trained to deal with daily operations as well as how to handle spill releases from accidents, equipment failures and vandalism.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81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2010, the Oklahoma State Legislature exempted splash pads from many safety and testing regulations.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this should not be considered a reason to ignore public safety or pollution potential of splash pad operations.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shallow body of warm water in hot summer can dissipate chlorine quickly reducing disinfection potential of the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addition, some splash pads have water runoff into adjacent shallow dirt ponds, even just a few inches deep, that attract playful kids.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These muddy areas can easily lose all disinfection from chlorine quickly, and the added organic materials and native bacteria from the soil can enhance the growth of pathogens.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Proper operation also means not adding too much chlorine as well. Chloring overloads can cause skin and eye irritations as well as increased pollutant levels into nearby creeks.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3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GCSA members own and maintain municipal lakes. These may be used for emergency water supplies as well as for recreation.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Even though the city may not own much of the watershed itself, they typically do own the shoreline and roads and park areas around the lake.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municipal lake watersheds are mostly native vegetation with abundant forest. These areas are usually not major contributors of water pollution in lakes.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However, shoreline and recreational park areas near shorelines are considered pollution sources that should have BMP controls of pollution in runoff.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Many municipal lakes are presently on the 303(d) List of impaired waters, mostly for dissolved oxygen, pH, nutrients and/or turbidity.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BMPs that a city can implement to help control sources of pollution that contribute to impairment.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Typical lake BMPs that an MS4 city can implement include those listed in Slide 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Most involve controlling pollution along the shoreline and in public recreational areas.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MS4 should apply a variety of education outreach to lake visitors to reduce indiscriminate discarding of trash, food and fish offal.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city can also limit or find alternatives to use of pesticides and fertilizers for shoreline and lake park control of insects and vegetation.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Lake cleanup events can be organized for trash removal.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Lakes are also a scenic venue to host environmental awareness events for the local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certain impairments, mechanical aeration devices can be deployed strategically in the lake to increase oxygen and reduce nutrient problems.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Oklahoma Department of Wildlife Conservation (ODWC) and US Fish and Wildlife Service (FWS) are agencies that can assist cities with lake management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7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Cities with Wastewater Treatment Plants (WWTPS) 1 MGD or greater design flow have stormwater permit coverage under OKR05; all other WWTPs are covered by OKR04’s MCM-6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City Water Treatment Plants (WTPs) are not covered by OKR05, they are covered by OKR04’s MCM-6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WWTP and WTP operations covered by OKR04 are subject to OKR04’s requirements for inspections, chemical storage, spill cleanup and all other pollution controls used for other MCM-6 facilities.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city’s Stormwater Manager should coordinate with the superintendents of the WWTP and WTP so that the proper stormwater BMPs are 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OKR04’s MCM-6 requirements also cover all other Public Works utility operations as well, such as any municipally owned and operated gas and electric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933BF-5A18-47D1-94B5-DB382BEF4A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011E-A785-4B82-9C3E-C80F9460C5E7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FE78-E8DC-458E-BAA4-8588BDCAC950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86D2-B48D-427B-B020-5946F379972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EA71-2C53-4F6D-A0E9-F2A262C525D2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0ECA-4923-4C4E-B905-908D71F8CEB5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C4EA-0A2F-43A0-9B4F-29DFF34E9604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61B5-8228-4013-9CF7-9AADD0E6A2A2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2547-ABB0-4EA0-B470-C03D2CECE9AB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DAF39-41F1-4F8D-825A-A8B2E412C6D0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73086-7BB1-4415-841A-DEFC31A40141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1C0C-FB0B-4C3F-A6FA-93CE82DAB2A5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554FF-9E53-4DFD-BB1B-F49FE512E45C}" type="datetime1">
              <a:rPr lang="en-US" smtClean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7911-DC9B-4A2A-BA69-BD22654B71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6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seaman@incog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6007" y="4666650"/>
            <a:ext cx="4202868" cy="1900405"/>
          </a:xfr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/>
              <a:t>6. MCM-6 Waste Handling at Municipal Facilities:</a:t>
            </a:r>
            <a:br>
              <a:rPr lang="en-US" sz="3000" dirty="0"/>
            </a:br>
            <a:r>
              <a:rPr lang="en-US" sz="3000" dirty="0"/>
              <a:t>Other MS4 Operations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9144001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83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4667" y="640091"/>
            <a:ext cx="6054666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5" descr="Dville fixing leak">
            <a:extLst>
              <a:ext uri="{FF2B5EF4-FFF2-40B4-BE49-F238E27FC236}">
                <a16:creationId xmlns:a16="http://schemas.microsoft.com/office/drawing/2014/main" id="{4196C152-E5D4-40F6-99D5-EE617C3E4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4538"/>
          <a:stretch/>
        </p:blipFill>
        <p:spPr bwMode="auto">
          <a:xfrm>
            <a:off x="1638300" y="749300"/>
            <a:ext cx="5867400" cy="33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9235" y="4666650"/>
            <a:ext cx="3676391" cy="20481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Country Stormwater Alliance (GCSA)</a:t>
            </a:r>
          </a:p>
          <a:p>
            <a:pPr algn="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Employee Training Series</a:t>
            </a:r>
          </a:p>
          <a:p>
            <a:pPr algn="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Prepared by INCOG</a:t>
            </a:r>
          </a:p>
          <a:p>
            <a:pPr algn="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March 2021</a:t>
            </a:r>
            <a:endParaRPr lang="en-US" sz="2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03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3638189" y="549744"/>
            <a:ext cx="4662925" cy="821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>
                <a:solidFill>
                  <a:schemeClr val="tx1"/>
                </a:solidFill>
              </a:rPr>
              <a:t>Municipal Landfills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707" r="24642" b="2"/>
          <a:stretch/>
        </p:blipFill>
        <p:spPr>
          <a:xfrm>
            <a:off x="20" y="907231"/>
            <a:ext cx="3628510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3638189" cy="5212025"/>
            <a:chOff x="0" y="796695"/>
            <a:chExt cx="4850918" cy="521202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19055" y="1565398"/>
            <a:ext cx="5449454" cy="46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OKR05 covers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“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Stormwater discharges from facilities associated with waste disposal at landfills, and land application sites that receive or have received industrial waste, including sites subject to regulation under Subtitle D of RCRA, are covered under Sector L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.”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OKR04 MCM-6 covers all other municipal landfills not covered by OKR05.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Use standard facility BMPs.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291698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632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780" r="26993" b="-1"/>
          <a:stretch/>
        </p:blipFill>
        <p:spPr>
          <a:xfrm>
            <a:off x="20" y="10"/>
            <a:ext cx="4743430" cy="685726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817286" cy="6858001"/>
            <a:chOff x="0" y="0"/>
            <a:chExt cx="6423049" cy="685800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94909" y="1186890"/>
            <a:ext cx="4608945" cy="4779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Most basins are dry, some have permanent water.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Controlling pollution discharges </a:t>
            </a:r>
            <a:r>
              <a:rPr lang="en-US" sz="2200" u="sng" dirty="0">
                <a:latin typeface="+mn-lt"/>
              </a:rPr>
              <a:t>from</a:t>
            </a:r>
            <a:r>
              <a:rPr lang="en-US" sz="2200" dirty="0">
                <a:latin typeface="+mn-lt"/>
              </a:rPr>
              <a:t> basin outlets:</a:t>
            </a:r>
          </a:p>
          <a:p>
            <a:pPr marL="628650" lvl="1" indent="-228600" algn="l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Pollutants flowing into basins: (e.g., nutrients, sediment, toxics).</a:t>
            </a:r>
          </a:p>
          <a:p>
            <a:pPr marL="628650" lvl="1" indent="-228600" algn="l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Pollutants generated within basins: (e.g., bacteria).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Inspect stormwater structures.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Upgrade to protect water quality.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Educate H.O.A. owners.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74823" y="6291388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135293" y="282453"/>
            <a:ext cx="7856393" cy="622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Stormwater Flood Control Structures</a:t>
            </a:r>
          </a:p>
        </p:txBody>
      </p:sp>
    </p:spTree>
    <p:extLst>
      <p:ext uri="{BB962C8B-B14F-4D97-AF65-F5344CB8AC3E}">
        <p14:creationId xmlns:p14="http://schemas.microsoft.com/office/powerpoint/2010/main" val="213850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23169" r="10497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434110" y="1065862"/>
            <a:ext cx="2679413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Municipal LID Structures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11453" y="415635"/>
            <a:ext cx="5347818" cy="5693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</a:rPr>
              <a:t>MS4 LID must be maintained.</a:t>
            </a:r>
          </a:p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</a:rPr>
              <a:t>MS4 inspection &amp; authority.</a:t>
            </a:r>
          </a:p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</a:rPr>
              <a:t>MS4 dedicated resources.</a:t>
            </a:r>
          </a:p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</a:rPr>
              <a:t>Falls under OKR04’s 5</a:t>
            </a:r>
            <a:r>
              <a:rPr lang="en-US" sz="22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2200" dirty="0">
                <a:solidFill>
                  <a:srgbClr val="FFFFFF"/>
                </a:solidFill>
                <a:latin typeface="+mn-lt"/>
              </a:rPr>
              <a:t> MCM (Post-Construction) and 6</a:t>
            </a:r>
            <a:r>
              <a:rPr lang="en-US" sz="2200" baseline="30000" dirty="0">
                <a:solidFill>
                  <a:srgbClr val="FFFFFF"/>
                </a:solidFill>
                <a:latin typeface="+mn-lt"/>
              </a:rPr>
              <a:t>th</a:t>
            </a:r>
            <a:r>
              <a:rPr lang="en-US" sz="2200" dirty="0">
                <a:solidFill>
                  <a:srgbClr val="FFFFFF"/>
                </a:solidFill>
                <a:latin typeface="+mn-lt"/>
              </a:rPr>
              <a:t> MCM (Good Housekeeping).</a:t>
            </a:r>
          </a:p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+mn-lt"/>
              </a:rPr>
              <a:t>Types of MS4-Owned LID include:</a:t>
            </a:r>
          </a:p>
          <a:p>
            <a:pPr marL="822960" lvl="1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WQ detention basins, rain gardens, wetlands.</a:t>
            </a:r>
          </a:p>
          <a:p>
            <a:pPr marL="822960" lvl="1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Green roofs, bioswales.</a:t>
            </a:r>
          </a:p>
          <a:p>
            <a:pPr marL="822960" lvl="1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Permeable pavement types.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39940" y="6300934"/>
            <a:ext cx="67540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9778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5D2E51-A652-4FCB-ADE3-8974F2723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8E18253-076D-4D89-968E-FCD8887E2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EBCC24-DE3B-4BAD-9624-83E1C2D66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183" y="433924"/>
            <a:ext cx="4564027" cy="16691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This ends the GCSA Training Series on OKR04 MCM-6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07AF1D-AB44-447B-BC2F-DBECCC06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CD70E2-BD62-41E4-975D-E58B07928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185062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3" y="2754743"/>
            <a:ext cx="4122743" cy="3666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For more information, contact: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Vernon Seaman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Manager, Envir. And Energy Planning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INCOG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Two West 2</a:t>
            </a:r>
            <a:r>
              <a:rPr lang="en-US" sz="2000" i="1" baseline="30000" dirty="0">
                <a:solidFill>
                  <a:schemeClr val="tx2">
                    <a:lumMod val="75000"/>
                  </a:schemeClr>
                </a:solidFill>
              </a:rPr>
              <a:t>nd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Street, Ste 800 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Tulsa, OK 74103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(918) 579-9451</a:t>
            </a:r>
          </a:p>
          <a:p>
            <a:pPr marL="111125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hlinkClick r:id="rId3"/>
              </a:rPr>
              <a:t>vseaman@incog.org</a:t>
            </a:r>
            <a:r>
              <a:rPr lang="en-US" sz="20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5" y="5784222"/>
            <a:ext cx="2112264" cy="406610"/>
          </a:xfrm>
          <a:prstGeom prst="rect">
            <a:avLst/>
          </a:prstGeom>
        </p:spPr>
      </p:pic>
      <p:pic>
        <p:nvPicPr>
          <p:cNvPr id="4" name="Picture 6" descr="GCSA sqcolor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9278" y="3945511"/>
            <a:ext cx="1879092" cy="1977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25" y="1319912"/>
            <a:ext cx="3596349" cy="19779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48370" y="6263990"/>
            <a:ext cx="109728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746FB596-432D-499C-9187-B7F052D14381}" type="slidenum">
              <a:rPr lang="en-US" sz="24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1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993058" y="1004961"/>
            <a:ext cx="6553051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GCSA MCM-6 Training Series Has Covered: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0942" y="6033178"/>
            <a:ext cx="541782" cy="60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F7911-DC9B-4A2A-BA69-BD22654B71C5}" type="slidenum">
              <a:rPr lang="en-US" sz="2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2362155"/>
            <a:ext cx="7099173" cy="3400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Introduction to MCM-6 training requirements.</a:t>
            </a:r>
          </a:p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park and open space maintenance.</a:t>
            </a:r>
          </a:p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fleet and building maintenance.</a:t>
            </a:r>
          </a:p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MS4 new construction and land disturbance.</a:t>
            </a:r>
          </a:p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MS4 stormwater system maintenance.</a:t>
            </a:r>
          </a:p>
          <a:p>
            <a:pPr marL="502920" indent="-457200" algn="l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This final presentation covers several additional types of municipal activities that can affect water quality.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247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EF4656-0683-4420-BED2-A1C88CED7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0C6DFE-A65D-4403-B6BC-B3955D185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1570451-0F79-49FA-9006-DDA34158A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3ED4693-3203-430A-B494-E5572D882B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81946-966A-4F98-B6D5-39416D856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FF22F7A-2A49-4D98-8016-E3ADF34E9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5E47559A-3055-4BF1-A481-FF0888273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7FC3188E-62A8-41B8-A8E7-734397100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AACB5179-11E1-483B-9F71-605DFF0DF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08077595-049F-4D02-BE55-694962FBD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0BD6263D-1C03-40DF-9628-88542C63B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7D5A3CBA-EC92-49C5-BA5D-14C628D55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680A3DC5-4E47-4F87-9328-A7B07168B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8B207045-4F4A-4CF9-BD4B-F82BE21BE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D1A09BB2-6A65-49E5-B6DA-86330A7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AA0550FC-A296-4ED3-8025-0857A9AD1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94BB60CD-EF3A-436F-93A3-45DE0D1D8A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B302E06-FB93-40A4-9442-A22CAACB9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37294D15-9328-422C-A53D-A3FE7C394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C225D3FA-9D52-4638-8B28-75FA605A4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EE46D05-61E5-4A82-BDF8-2CB05405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3CC2F79D-17F2-44CB-93AF-FF6E1E18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75C66F41-CC84-445A-A14E-69FB88ABC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4CCB850-8E75-43A0-AE24-BEE25764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486918" y="960120"/>
            <a:ext cx="2900934" cy="4169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Additional Municipal Activities &amp; Operations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37943" y="6180931"/>
            <a:ext cx="685800" cy="3200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6EF7911-DC9B-4A2A-BA69-BD22654B71C5}" type="slidenum">
              <a:rPr lang="en-US" sz="24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E2D009B-70F6-4703-A06F-6829E40A1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37610" y="397668"/>
            <a:ext cx="5292748" cy="511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pools and splash pads.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lakes and ponds.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Wastewater treatment plants (WWTPs).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Water treatment plants and other utilities.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landfills.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stormwater flood control structures.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Municipal LID structures.</a:t>
            </a:r>
            <a:endParaRPr lang="en-US" sz="1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0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wimming in a pool of water&#10;&#10;Description automatically generated"/>
          <p:cNvPicPr>
            <a:picLocks noChangeAspect="1"/>
          </p:cNvPicPr>
          <p:nvPr/>
        </p:nvPicPr>
        <p:blipFill rotWithShape="1">
          <a:blip r:embed="rId3"/>
          <a:srcRect l="4659" t="3485" r="4661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278320" y="950976"/>
            <a:ext cx="3924225" cy="1492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Municipal Pools: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Possible causes of pollution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319" y="2718054"/>
            <a:ext cx="4506117" cy="34890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8288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Piping pool water into stormdrains, streets or creeks.</a:t>
            </a:r>
          </a:p>
          <a:p>
            <a:pPr marL="18288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Backwash water piped to storm drains, streets or creeks.</a:t>
            </a:r>
          </a:p>
          <a:p>
            <a:pPr marL="18288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Plumbing leaks.</a:t>
            </a:r>
          </a:p>
          <a:p>
            <a:pPr marL="18288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Chemical spills.</a:t>
            </a:r>
          </a:p>
          <a:p>
            <a:pPr marL="18288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Vandalism.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29408" y="6207112"/>
            <a:ext cx="903934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 smtClean="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sz="24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687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teria5">
            <a:extLst>
              <a:ext uri="{FF2B5EF4-FFF2-40B4-BE49-F238E27FC236}">
                <a16:creationId xmlns:a16="http://schemas.microsoft.com/office/drawing/2014/main" id="{E44363E5-8644-4065-9D0B-95E74560A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3798" r="-2" b="24815"/>
          <a:stretch/>
        </p:blipFill>
        <p:spPr bwMode="auto">
          <a:xfrm>
            <a:off x="6039601" y="692726"/>
            <a:ext cx="3104399" cy="190564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895" r="1397" b="-1"/>
          <a:stretch/>
        </p:blipFill>
        <p:spPr>
          <a:xfrm>
            <a:off x="6043734" y="4207306"/>
            <a:ext cx="3104390" cy="1905647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336042" y="859536"/>
            <a:ext cx="4762431" cy="766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Municipal Splash Pads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436" y="2340865"/>
            <a:ext cx="6696363" cy="412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Three types:</a:t>
            </a: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Flow-Through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(tap water to sanitary sewer).</a:t>
            </a: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Recirculate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(capture, treat, Reuse).</a:t>
            </a: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Irrigation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(capture, pipe to irrigation fields or gardens).</a:t>
            </a:r>
          </a:p>
          <a:p>
            <a:pPr marL="365760" indent="-22860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Pathogens associated with splash pad runoff:</a:t>
            </a: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Naegleria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fowleri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(amoeba)</a:t>
            </a:r>
            <a:endParaRPr lang="en-US" sz="2400" i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Cryptosporidium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(protozoan parasite)</a:t>
            </a:r>
            <a:endParaRPr lang="en-US" sz="2400" i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640080" lvl="1" indent="-2286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Other pathogens  (bacteria, viruses, etc.)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01069" y="6176962"/>
            <a:ext cx="80688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6EF7911-DC9B-4A2A-BA69-BD22654B71C5}" type="slidenum">
              <a:rPr lang="en-US" sz="2400">
                <a:solidFill>
                  <a:schemeClr val="accent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397" y="508838"/>
            <a:ext cx="3913467" cy="6239661"/>
            <a:chOff x="-19221" y="251144"/>
            <a:chExt cx="5217958" cy="623966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480060" y="1243013"/>
            <a:ext cx="289179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latin typeface="+mj-lt"/>
                <a:ea typeface="+mj-ea"/>
                <a:cs typeface="+mj-cs"/>
              </a:rPr>
              <a:t>Municipal Splash Pads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80873" y="508838"/>
            <a:ext cx="4996872" cy="5526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2010 Oklahoma Legislature exempted splash pads from safety and testing regulations.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No state testing program now.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Standing water on the pad can be contaminated.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Runoff into shallow pools of water and mud by pads can be contaminated.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2005 Mohawk Park shallow pools by splash pad Naegleria incident.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Over-chlorination can also cause polluted runoff.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26EF7911-DC9B-4A2A-BA69-BD22654B71C5}" type="slidenum">
              <a:rPr lang="en-US" sz="2400" smtClean="0"/>
              <a:pPr>
                <a:spcAft>
                  <a:spcPts val="600"/>
                </a:spcAft>
              </a:pPr>
              <a:t>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64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706" r="22346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3924300" y="757829"/>
            <a:ext cx="4844415" cy="1004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200" dirty="0">
                <a:solidFill>
                  <a:schemeClr val="tx1"/>
                </a:solidFill>
              </a:rPr>
              <a:t>Municipal Lakes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29891" y="2281381"/>
            <a:ext cx="5338618" cy="4350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Resources to be protected.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Pollution enters mainly from shoreline and tributaries.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Most city limits cover only the lake and a narrow buffer around the lake.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Most common lake impairments:</a:t>
            </a:r>
          </a:p>
          <a:p>
            <a:pPr marL="822960" lvl="1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Dissolved oxygen</a:t>
            </a:r>
          </a:p>
          <a:p>
            <a:pPr marL="822960" lvl="1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pH </a:t>
            </a:r>
          </a:p>
          <a:p>
            <a:pPr marL="822960" lvl="1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Nutrients</a:t>
            </a:r>
          </a:p>
          <a:p>
            <a:pPr marL="822960" lvl="1" indent="-2286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Turbidity</a:t>
            </a:r>
          </a:p>
        </p:txBody>
      </p:sp>
      <p:cxnSp>
        <p:nvCxnSpPr>
          <p:cNvPr id="2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5C9D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25281" y="6356350"/>
            <a:ext cx="89006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049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477" r="10857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300">
                <a:solidFill>
                  <a:srgbClr val="FFFFFF"/>
                </a:solidFill>
              </a:rPr>
              <a:t>Typical BMPs for Municipal Lakes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2723" y="1939450"/>
            <a:ext cx="7632006" cy="4352892"/>
          </a:xfrm>
          <a:prstGeom prst="rect">
            <a:avLst/>
          </a:prstGeom>
          <a:solidFill>
            <a:schemeClr val="bg2">
              <a:lumMod val="75000"/>
              <a:alpha val="66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Bank and shoreline stabilization and erosion control.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Vegetative cover; forest management.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Pervious surfaces for parking lots, paths.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Near shore emergent aquatic plants as buffers.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 Public education about trash, fish offal, food waste.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Control of fertilizers, pesticides and other chemicals.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Mechanical aeration of water column.</a:t>
            </a:r>
          </a:p>
          <a:p>
            <a:pPr marL="365760" indent="-22860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Organized lake cleanups and environmental events.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2400" dirty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3831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113" r="1" b="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Rectangle 4"/>
          <p:cNvSpPr>
            <a:spLocks noGrp="1" noRot="1" noChangeArrowheads="1"/>
          </p:cNvSpPr>
          <p:nvPr/>
        </p:nvSpPr>
        <p:spPr>
          <a:xfrm>
            <a:off x="164523" y="4200452"/>
            <a:ext cx="2521528" cy="215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Wastewater Treatment and Water Plants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86182" y="4036219"/>
            <a:ext cx="6363854" cy="250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65760" indent="-228600" algn="l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OKR05 covers WWTPs &gt;1 MGD; OKR04 covers      &lt;1 MGD.</a:t>
            </a:r>
          </a:p>
          <a:p>
            <a:pPr marL="365760" indent="-228600" algn="l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OKR04 covers water plants, not OKR05.</a:t>
            </a:r>
          </a:p>
          <a:p>
            <a:pPr marL="365760" indent="-228600" algn="l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Use standard facility BMPs for WWTPs and water plants.</a:t>
            </a:r>
          </a:p>
          <a:p>
            <a:pPr marL="365760" indent="-228600" algn="l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OKR04 MCM-6 covers other MS4 utilities (e.g., electric, gas, transfer stations, etc.).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05964" y="6310170"/>
            <a:ext cx="1209386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  <a:defRPr/>
            </a:pPr>
            <a:fld id="{26EF7911-DC9B-4A2A-BA69-BD22654B71C5}" type="slidenum">
              <a:rPr lang="en-US" sz="24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5120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2460</Words>
  <Application>Microsoft Office PowerPoint</Application>
  <PresentationFormat>On-screen Show (4:3)</PresentationFormat>
  <Paragraphs>198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6. MCM-6 Waste Handling at Municipal Facilities: Other MS4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MCM-6 Waste Handling at Municipal Facilities: Other MS4 Operations</dc:title>
  <dc:creator>Richard Smith</dc:creator>
  <cp:lastModifiedBy>Richard Smith</cp:lastModifiedBy>
  <cp:revision>22</cp:revision>
  <dcterms:created xsi:type="dcterms:W3CDTF">2020-11-23T21:32:53Z</dcterms:created>
  <dcterms:modified xsi:type="dcterms:W3CDTF">2021-03-25T14:50:57Z</dcterms:modified>
</cp:coreProperties>
</file>